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31" r:id="rId1"/>
    <p:sldMasterId id="2147484640" r:id="rId2"/>
    <p:sldMasterId id="2147484735" r:id="rId3"/>
    <p:sldMasterId id="2147484723" r:id="rId4"/>
  </p:sldMasterIdLst>
  <p:notesMasterIdLst>
    <p:notesMasterId r:id="rId13"/>
  </p:notesMasterIdLst>
  <p:handoutMasterIdLst>
    <p:handoutMasterId r:id="rId14"/>
  </p:handoutMasterIdLst>
  <p:sldIdLst>
    <p:sldId id="256" r:id="rId5"/>
    <p:sldId id="334" r:id="rId6"/>
    <p:sldId id="335" r:id="rId7"/>
    <p:sldId id="336" r:id="rId8"/>
    <p:sldId id="338" r:id="rId9"/>
    <p:sldId id="332" r:id="rId10"/>
    <p:sldId id="333" r:id="rId11"/>
    <p:sldId id="337" r:id="rId12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D0CECE"/>
    <a:srgbClr val="803E3E"/>
    <a:srgbClr val="A20000"/>
    <a:srgbClr val="B3B3B5"/>
    <a:srgbClr val="AB5253"/>
    <a:srgbClr val="9B4B4B"/>
    <a:srgbClr val="820000"/>
    <a:srgbClr val="201F87"/>
    <a:srgbClr val="70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8" autoAdjust="0"/>
    <p:restoredTop sz="94660"/>
  </p:normalViewPr>
  <p:slideViewPr>
    <p:cSldViewPr>
      <p:cViewPr varScale="1">
        <p:scale>
          <a:sx n="116" d="100"/>
          <a:sy n="116" d="100"/>
        </p:scale>
        <p:origin x="-822" y="-102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5846-6822-442D-B9FA-9F9339C5482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24F27-F79F-4083-BAE8-0DDB0F8D7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90FAF-EDBD-445E-9A7A-46E62747BBDF}" type="datetimeFigureOut">
              <a:rPr lang="ru-RU"/>
              <a:pPr>
                <a:defRPr/>
              </a:pPr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265004-E280-45FC-8C18-73D6948C2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/>
        </p:nvSpPr>
        <p:spPr>
          <a:xfrm>
            <a:off x="0" y="3078163"/>
            <a:ext cx="9144000" cy="2065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0" y="0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alllog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-231775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1406" y="4196152"/>
            <a:ext cx="4324864" cy="4942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42" indent="0" algn="ctr">
              <a:buNone/>
              <a:defRPr sz="2000"/>
            </a:lvl2pPr>
            <a:lvl3pPr marL="914288" indent="0" algn="ctr">
              <a:buNone/>
              <a:defRPr sz="1800"/>
            </a:lvl3pPr>
            <a:lvl4pPr marL="1371430" indent="0" algn="ctr">
              <a:buNone/>
              <a:defRPr sz="1600"/>
            </a:lvl4pPr>
            <a:lvl5pPr marL="1828574" indent="0" algn="ctr">
              <a:buNone/>
              <a:defRPr sz="1600"/>
            </a:lvl5pPr>
            <a:lvl6pPr marL="2285715" indent="0" algn="ctr">
              <a:buNone/>
              <a:defRPr sz="1600"/>
            </a:lvl6pPr>
            <a:lvl7pPr marL="2742857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51412" y="3089189"/>
            <a:ext cx="4324865" cy="1019433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1892" y="4196151"/>
            <a:ext cx="4058226" cy="499420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576763" y="4737100"/>
            <a:ext cx="2133600" cy="2730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ABBC35-EE28-4AF6-9184-DCD41A434A44}" type="datetime1">
              <a:rPr lang="ru-RU" smtClean="0"/>
              <a:t>11.09.2018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539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AEEE-2A03-4498-BFA8-29B92B4206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519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3078163"/>
            <a:ext cx="9144000" cy="2065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1" descr="CBRF-Razdelit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288"/>
            <a:ext cx="91440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llog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-231775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1" y="3089190"/>
            <a:ext cx="3938588" cy="556054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1" y="3707029"/>
            <a:ext cx="3938588" cy="86021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844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8"/>
            <a:ext cx="4149296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F876-E50F-4C70-ABF9-323C8A1BB6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233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D606-2157-47CA-825A-08E07A3F99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2580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1E2B-F03D-4505-99A5-05A18A726E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96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583FB-7E74-4B3D-B143-B636E61F86E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291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583FB-7E74-4B3D-B143-B636E61F86E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995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95" y="906163"/>
            <a:ext cx="4947852" cy="535460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7702" y="906163"/>
            <a:ext cx="3016947" cy="37779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30595" y="1585786"/>
            <a:ext cx="4947852" cy="310428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6F9E-C902-40AE-9975-1841F05271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398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8"/>
          <p:cNvSpPr>
            <a:spLocks noGrp="1"/>
          </p:cNvSpPr>
          <p:nvPr>
            <p:ph type="dt" sz="half" idx="10"/>
          </p:nvPr>
        </p:nvSpPr>
        <p:spPr>
          <a:xfrm>
            <a:off x="3776663" y="4584700"/>
            <a:ext cx="2286000" cy="2730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fld id="{2AB3B869-E9EC-48CD-880D-1C7511811912}" type="datetime1">
              <a:rPr lang="ru-RU" smtClean="0"/>
              <a:t>11.09.2018</a:t>
            </a:fld>
            <a:endParaRPr lang="ru-RU" altLang="en-US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2663" y="4584700"/>
            <a:ext cx="2286000" cy="273050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930E-8749-4FFA-A7FE-511A06B850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416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474-B6C0-47FD-8792-F416B46FA04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F6BC-6100-4C40-B90C-94668D19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5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9B55-E04B-4697-81A9-50B817B5B1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247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474-B6C0-47FD-8792-F416B46FA04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F6BC-6100-4C40-B90C-94668D19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7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474-B6C0-47FD-8792-F416B46FA04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F6BC-6100-4C40-B90C-94668D19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474-B6C0-47FD-8792-F416B46FA04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F6BC-6100-4C40-B90C-94668D19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8474-B6C0-47FD-8792-F416B46FA04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1F6BC-6100-4C40-B90C-94668D19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15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7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7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3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09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7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3078163"/>
            <a:ext cx="9144000" cy="2065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1" descr="CBRF-Razdelit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288"/>
            <a:ext cx="91440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lllog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-231775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1" y="3089190"/>
            <a:ext cx="3938588" cy="556054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1" y="3707029"/>
            <a:ext cx="3938588" cy="8602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0324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9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0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25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6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5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369218"/>
            <a:ext cx="4149296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B41B9-8005-461C-BB3D-0526D8E6A2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485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38B6-C6BB-4FDF-8F7E-8C4759ADD5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3947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3E65-7AB2-44E2-8FB9-1267F819DD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114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95" y="906163"/>
            <a:ext cx="4947852" cy="535460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7702" y="906163"/>
            <a:ext cx="3016947" cy="37779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30595" y="1585786"/>
            <a:ext cx="4947852" cy="31042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42" indent="0">
              <a:buNone/>
              <a:defRPr sz="1400"/>
            </a:lvl2pPr>
            <a:lvl3pPr marL="914288" indent="0">
              <a:buNone/>
              <a:defRPr sz="1200"/>
            </a:lvl3pPr>
            <a:lvl4pPr marL="1371430" indent="0">
              <a:buNone/>
              <a:defRPr sz="1000"/>
            </a:lvl4pPr>
            <a:lvl5pPr marL="1828574" indent="0">
              <a:buNone/>
              <a:defRPr sz="1000"/>
            </a:lvl5pPr>
            <a:lvl6pPr marL="2285715" indent="0">
              <a:buNone/>
              <a:defRPr sz="1000"/>
            </a:lvl6pPr>
            <a:lvl7pPr marL="2742857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DBB0-08DE-4D67-9E64-E680C6D362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2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A81DE-EFA1-471C-9D9A-8C53E2F1FAF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051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/>
          <p:nvPr/>
        </p:nvSpPr>
        <p:spPr>
          <a:xfrm>
            <a:off x="0" y="3078163"/>
            <a:ext cx="9144000" cy="2065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0" y="0"/>
            <a:ext cx="9144000" cy="102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1" descr="alllog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-231775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1406" y="4196149"/>
            <a:ext cx="4324864" cy="49427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51409" y="3089189"/>
            <a:ext cx="4324865" cy="1019433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1892" y="4196148"/>
            <a:ext cx="4058226" cy="499420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576763" y="4737100"/>
            <a:ext cx="2133600" cy="2730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C97D18-09AA-48A7-A71F-8D22623557AB}" type="datetime1">
              <a:rPr lang="ru-RU" smtClean="0"/>
              <a:t>11.09.2018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647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638175"/>
            <a:ext cx="81502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03338"/>
            <a:ext cx="81502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1688" y="258763"/>
            <a:ext cx="360362" cy="35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pPr>
              <a:defRPr/>
            </a:pPr>
            <a:fld id="{4A7A81DE-EFA1-471C-9D9A-8C53E2F1FAF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7650" y="628650"/>
            <a:ext cx="360363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8013" y="635000"/>
            <a:ext cx="18383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433638" y="628650"/>
            <a:ext cx="6345237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9600" y="231775"/>
            <a:ext cx="0" cy="404813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43163" y="231775"/>
            <a:ext cx="0" cy="404813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" name="TextBox 23"/>
          <p:cNvSpPr txBox="1">
            <a:spLocks noChangeArrowheads="1"/>
          </p:cNvSpPr>
          <p:nvPr userDrawn="1"/>
        </p:nvSpPr>
        <p:spPr bwMode="auto">
          <a:xfrm>
            <a:off x="698500" y="255072"/>
            <a:ext cx="173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800" b="1" dirty="0" smtClean="0"/>
              <a:t>Приоритеты развития финансового</a:t>
            </a:r>
            <a:r>
              <a:rPr lang="ru-RU" sz="800" b="1" baseline="0" dirty="0" smtClean="0"/>
              <a:t> рынка в Российской Федерации</a:t>
            </a:r>
          </a:p>
        </p:txBody>
      </p:sp>
      <p:pic>
        <p:nvPicPr>
          <p:cNvPr id="1035" name="Picture 4" descr="CBRF-Logo_20m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0"/>
          <a:stretch>
            <a:fillRect/>
          </a:stretch>
        </p:blipFill>
        <p:spPr bwMode="auto">
          <a:xfrm>
            <a:off x="277813" y="312738"/>
            <a:ext cx="260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00" r:id="rId2"/>
    <p:sldLayoutId id="2147484716" r:id="rId3"/>
    <p:sldLayoutId id="2147484701" r:id="rId4"/>
    <p:sldLayoutId id="2147484702" r:id="rId5"/>
    <p:sldLayoutId id="2147484703" r:id="rId6"/>
    <p:sldLayoutId id="2147484704" r:id="rId7"/>
    <p:sldLayoutId id="214748477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87313" indent="-873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6213" indent="-873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6700" indent="-88900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5600" indent="-873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4500" indent="-873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638175"/>
            <a:ext cx="81502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03338"/>
            <a:ext cx="815022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1688" y="258763"/>
            <a:ext cx="360362" cy="352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77777A"/>
                </a:solidFill>
              </a:defRPr>
            </a:lvl1pPr>
          </a:lstStyle>
          <a:p>
            <a:pPr>
              <a:defRPr/>
            </a:pPr>
            <a:fld id="{845583FB-7E74-4B3D-B143-B636E61F86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47650" y="628650"/>
            <a:ext cx="360363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8013" y="635000"/>
            <a:ext cx="18383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433638" y="628650"/>
            <a:ext cx="6345237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9600" y="231775"/>
            <a:ext cx="0" cy="404813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443163" y="231775"/>
            <a:ext cx="0" cy="404813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8" name="TextBox 23"/>
          <p:cNvSpPr txBox="1">
            <a:spLocks noChangeArrowheads="1"/>
          </p:cNvSpPr>
          <p:nvPr/>
        </p:nvSpPr>
        <p:spPr bwMode="auto">
          <a:xfrm>
            <a:off x="609600" y="277360"/>
            <a:ext cx="18240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700" dirty="0" smtClean="0"/>
              <a:t>  Приоритетные</a:t>
            </a:r>
            <a:r>
              <a:rPr lang="ru-RU" sz="700" baseline="0" dirty="0" smtClean="0"/>
              <a:t> направления</a:t>
            </a:r>
          </a:p>
          <a:p>
            <a:pPr algn="just">
              <a:defRPr/>
            </a:pPr>
            <a:r>
              <a:rPr lang="ru-RU" sz="700" baseline="0" dirty="0" smtClean="0"/>
              <a:t> развития финансового рынка</a:t>
            </a:r>
          </a:p>
          <a:p>
            <a:pPr algn="just">
              <a:defRPr/>
            </a:pPr>
            <a:r>
              <a:rPr lang="ru-RU" sz="700" baseline="0" dirty="0" smtClean="0"/>
              <a:t> в Российской Федерации</a:t>
            </a:r>
            <a:endParaRPr lang="ru-RU" sz="700" dirty="0" smtClean="0"/>
          </a:p>
        </p:txBody>
      </p:sp>
      <p:pic>
        <p:nvPicPr>
          <p:cNvPr id="2059" name="Picture 4" descr="CBRF-Logo_20mm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0"/>
          <a:stretch>
            <a:fillRect/>
          </a:stretch>
        </p:blipFill>
        <p:spPr bwMode="auto">
          <a:xfrm>
            <a:off x="277813" y="312738"/>
            <a:ext cx="2603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05" r:id="rId2"/>
    <p:sldLayoutId id="2147484719" r:id="rId3"/>
    <p:sldLayoutId id="2147484706" r:id="rId4"/>
    <p:sldLayoutId id="2147484707" r:id="rId5"/>
    <p:sldLayoutId id="2147484708" r:id="rId6"/>
    <p:sldLayoutId id="2147484774" r:id="rId7"/>
    <p:sldLayoutId id="2147484773" r:id="rId8"/>
    <p:sldLayoutId id="2147484709" r:id="rId9"/>
    <p:sldLayoutId id="214748472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65088" indent="-65088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1100" kern="1200">
          <a:solidFill>
            <a:srgbClr val="000000"/>
          </a:solidFill>
          <a:latin typeface="+mn-lt"/>
          <a:ea typeface="+mn-ea"/>
          <a:cs typeface="+mn-cs"/>
        </a:defRPr>
      </a:lvl1pPr>
      <a:lvl2pPr marL="131763" indent="-65088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000000"/>
          </a:solidFill>
          <a:latin typeface="+mn-lt"/>
          <a:ea typeface="+mn-ea"/>
          <a:cs typeface="+mn-cs"/>
        </a:defRPr>
      </a:lvl2pPr>
      <a:lvl3pPr marL="200025" indent="-66675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000000"/>
          </a:solidFill>
          <a:latin typeface="+mn-lt"/>
          <a:ea typeface="+mn-ea"/>
          <a:cs typeface="+mn-cs"/>
        </a:defRPr>
      </a:lvl3pPr>
      <a:lvl4pPr marL="266700" indent="-65088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333375" indent="-65088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1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8474-B6C0-47FD-8792-F416B46FA047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F6BC-6100-4C40-B90C-94668D199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3" r:id="rId2"/>
    <p:sldLayoutId id="2147484744" r:id="rId3"/>
    <p:sldLayoutId id="2147484745" r:id="rId4"/>
    <p:sldLayoutId id="214748474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907B-03A8-4730-8B70-FD507EB8C595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4C55-AC2A-4426-9531-DB3ED8F36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6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43438" y="2931791"/>
            <a:ext cx="4252912" cy="116396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Основные направления развития </a:t>
            </a:r>
            <a:r>
              <a:rPr lang="ru-RU" sz="1800" b="1" dirty="0"/>
              <a:t>финансового рынка России на </a:t>
            </a:r>
            <a:r>
              <a:rPr lang="ru-RU" sz="1800" b="1" dirty="0" smtClean="0"/>
              <a:t>период </a:t>
            </a:r>
            <a:r>
              <a:rPr lang="ru-RU" sz="1800" b="1" dirty="0" smtClean="0"/>
              <a:t>2019-2021 годов</a:t>
            </a:r>
            <a:endParaRPr lang="ru-RU" sz="2000" b="1" dirty="0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195763"/>
            <a:ext cx="4232275" cy="4953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Сибирское ГУ Банка России</a:t>
            </a:r>
          </a:p>
        </p:txBody>
      </p:sp>
      <p:sp>
        <p:nvSpPr>
          <p:cNvPr id="13316" name="Текст 3"/>
          <p:cNvSpPr>
            <a:spLocks noGrp="1"/>
          </p:cNvSpPr>
          <p:nvPr>
            <p:ph type="body" sz="quarter" idx="10"/>
          </p:nvPr>
        </p:nvSpPr>
        <p:spPr>
          <a:xfrm>
            <a:off x="411163" y="4195763"/>
            <a:ext cx="3944937" cy="500062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Татаринова Людмила Юрьевна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</a:rPr>
              <a:t>Руководитель направления развития финансового рынка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BAEEE-2A03-4498-BFA8-29B92B4206C1}" type="slidenum">
              <a:rPr lang="ru-RU" altLang="en-US" smtClean="0"/>
              <a:pPr/>
              <a:t>2</a:t>
            </a:fld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483768" y="252413"/>
            <a:ext cx="6120680" cy="3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Цели развития финансового рынка</a:t>
            </a:r>
            <a:endParaRPr lang="ru-RU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30784" r="6555" b="6527"/>
          <a:stretch/>
        </p:blipFill>
        <p:spPr bwMode="auto">
          <a:xfrm>
            <a:off x="0" y="699542"/>
            <a:ext cx="9144000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A201E-6346-414C-811D-8E2F9AB00971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2555776" y="252413"/>
            <a:ext cx="6588224" cy="39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Направления развития финансового рынка</a:t>
            </a:r>
            <a:endParaRPr lang="ru-RU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31214" r="6200" b="8642"/>
          <a:stretch/>
        </p:blipFill>
        <p:spPr bwMode="auto">
          <a:xfrm>
            <a:off x="0" y="699542"/>
            <a:ext cx="9144001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A201E-6346-414C-811D-8E2F9AB00971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2590800" y="252413"/>
            <a:ext cx="6553200" cy="3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Индикаторы для мониторинга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37338" r="15667" b="16503"/>
          <a:stretch/>
        </p:blipFill>
        <p:spPr bwMode="auto">
          <a:xfrm>
            <a:off x="0" y="627534"/>
            <a:ext cx="9144000" cy="454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8930E-8749-4FFA-A7FE-511A06B8502E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36620" r="15833" b="16346"/>
          <a:stretch/>
        </p:blipFill>
        <p:spPr bwMode="auto">
          <a:xfrm>
            <a:off x="0" y="627534"/>
            <a:ext cx="9144000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67494"/>
            <a:ext cx="6264696" cy="36004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Планы развития до 2021 года</a:t>
            </a:r>
            <a:endParaRPr lang="ru-RU" sz="2000" b="1" cap="none" baseline="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A201E-6346-414C-811D-8E2F9AB00971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29086" r="22278" b="13136"/>
          <a:stretch/>
        </p:blipFill>
        <p:spPr bwMode="auto">
          <a:xfrm>
            <a:off x="179512" y="699541"/>
            <a:ext cx="878497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9548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Задачи и цели внедрения РОПР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ADCB2-F5E0-41A8-8E79-00CB6663823B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195763" y="1585913"/>
            <a:ext cx="4948237" cy="3103562"/>
          </a:xfrm>
        </p:spPr>
        <p:txBody>
          <a:bodyPr/>
          <a:lstStyle/>
          <a:p>
            <a:r>
              <a:rPr lang="ru-RU" sz="1400" dirty="0"/>
              <a:t>Ожидаемая последовательность внедрения: 2018 –2022 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2952750" y="252413"/>
            <a:ext cx="6191250" cy="390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Ожидаемая </a:t>
            </a:r>
            <a:r>
              <a:rPr lang="ru-RU" sz="1400" b="1" dirty="0"/>
              <a:t>последовательность внедрения</a:t>
            </a:r>
            <a:r>
              <a:rPr lang="ru-RU" sz="1400" b="1" dirty="0" smtClean="0"/>
              <a:t>: </a:t>
            </a:r>
            <a:r>
              <a:rPr lang="ru-RU" sz="1400" b="1" dirty="0"/>
              <a:t>2018 –2022 гг.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t="29432" r="21722" b="12987"/>
          <a:stretch/>
        </p:blipFill>
        <p:spPr bwMode="auto">
          <a:xfrm>
            <a:off x="0" y="699543"/>
            <a:ext cx="9144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Спасибо за внимание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1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1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8024</TotalTime>
  <Words>70</Words>
  <Application>Microsoft Office PowerPoint</Application>
  <PresentationFormat>Экран (16:9)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1_Тема1</vt:lpstr>
      <vt:lpstr>2_Тема1</vt:lpstr>
      <vt:lpstr>1_Специальное оформление</vt:lpstr>
      <vt:lpstr>Специальное оформление</vt:lpstr>
      <vt:lpstr>Основные направления развития финансового рынка России на период 2019-2021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Таняша</dc:creator>
  <cp:lastModifiedBy>Татаринова Людмила Юрьевна</cp:lastModifiedBy>
  <cp:revision>537</cp:revision>
  <cp:lastPrinted>2015-04-29T04:21:55Z</cp:lastPrinted>
  <dcterms:modified xsi:type="dcterms:W3CDTF">2018-09-11T08:46:50Z</dcterms:modified>
</cp:coreProperties>
</file>